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4"/>
  </p:notesMasterIdLst>
  <p:sldIdLst>
    <p:sldId id="298" r:id="rId2"/>
    <p:sldId id="257" r:id="rId3"/>
    <p:sldId id="316" r:id="rId4"/>
    <p:sldId id="317" r:id="rId5"/>
    <p:sldId id="299" r:id="rId6"/>
    <p:sldId id="315" r:id="rId7"/>
    <p:sldId id="311" r:id="rId8"/>
    <p:sldId id="312" r:id="rId9"/>
    <p:sldId id="313" r:id="rId10"/>
    <p:sldId id="314" r:id="rId11"/>
    <p:sldId id="301" r:id="rId12"/>
    <p:sldId id="302" r:id="rId13"/>
    <p:sldId id="303" r:id="rId14"/>
    <p:sldId id="304" r:id="rId15"/>
    <p:sldId id="305" r:id="rId16"/>
    <p:sldId id="306" r:id="rId17"/>
    <p:sldId id="307" r:id="rId18"/>
    <p:sldId id="308" r:id="rId19"/>
    <p:sldId id="309" r:id="rId20"/>
    <p:sldId id="310" r:id="rId21"/>
    <p:sldId id="318" r:id="rId22"/>
    <p:sldId id="31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9" d="100"/>
          <a:sy n="69" d="100"/>
        </p:scale>
        <p:origin x="73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jpg>
</file>

<file path=ppt/media/image11.jpg>
</file>

<file path=ppt/media/image12.png>
</file>

<file path=ppt/media/image14.png>
</file>

<file path=ppt/media/image15.jpg>
</file>

<file path=ppt/media/image16.JPG>
</file>

<file path=ppt/media/image17.JPG>
</file>

<file path=ppt/media/image18.JPG>
</file>

<file path=ppt/media/image19.JPG>
</file>

<file path=ppt/media/image2.jpeg>
</file>

<file path=ppt/media/image20.JPG>
</file>

<file path=ppt/media/image21.JPG>
</file>

<file path=ppt/media/image22.JP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C9CD40-E7A8-427F-9C0A-1974525533CB}" type="datetimeFigureOut">
              <a:rPr lang="en-IN" smtClean="0"/>
              <a:t>09-01-2025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68F577-B1E1-44DE-888D-7EE3E608545D}" type="slidenum">
              <a:rPr lang="en-IN" smtClean="0"/>
              <a:t>‹#›</a:t>
            </a:fld>
            <a:endParaRPr lang="en-IN"/>
          </a:p>
        </p:txBody>
      </p:sp>
    </p:spTree>
    <p:extLst>
      <p:ext uri="{BB962C8B-B14F-4D97-AF65-F5344CB8AC3E}">
        <p14:creationId xmlns:p14="http://schemas.microsoft.com/office/powerpoint/2010/main" val="4831244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2044738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144496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324421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34688662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8652090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14532387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3356273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3039197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709445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37F7B6C-248E-45E9-AF87-ACF1059CCBD4}" type="datetimeFigureOut">
              <a:rPr lang="en-IN" smtClean="0"/>
              <a:t>09-01-2025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3608677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37F7B6C-248E-45E9-AF87-ACF1059CCBD4}" type="datetimeFigureOut">
              <a:rPr lang="en-IN" smtClean="0"/>
              <a:t>09-01-2025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6318985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7F7B6C-248E-45E9-AF87-ACF1059CCBD4}" type="datetimeFigureOut">
              <a:rPr lang="en-IN" smtClean="0"/>
              <a:t>09-01-2025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39853987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37F7B6C-248E-45E9-AF87-ACF1059CCBD4}" type="datetimeFigureOut">
              <a:rPr lang="en-IN" smtClean="0"/>
              <a:t>09-01-2025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26264823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7F7B6C-248E-45E9-AF87-ACF1059CCBD4}" type="datetimeFigureOut">
              <a:rPr lang="en-IN" smtClean="0"/>
              <a:t>09-01-2025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34842346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37F7B6C-248E-45E9-AF87-ACF1059CCBD4}" type="datetimeFigureOut">
              <a:rPr lang="en-IN" smtClean="0"/>
              <a:t>09-01-2025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896462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37F7B6C-248E-45E9-AF87-ACF1059CCBD4}" type="datetimeFigureOut">
              <a:rPr lang="en-IN" smtClean="0"/>
              <a:t>09-01-2025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278B7E-6B7E-4B6E-B351-B3BD3164C35A}" type="slidenum">
              <a:rPr lang="en-IN" smtClean="0"/>
              <a:t>‹#›</a:t>
            </a:fld>
            <a:endParaRPr lang="en-IN"/>
          </a:p>
        </p:txBody>
      </p:sp>
    </p:spTree>
    <p:extLst>
      <p:ext uri="{BB962C8B-B14F-4D97-AF65-F5344CB8AC3E}">
        <p14:creationId xmlns:p14="http://schemas.microsoft.com/office/powerpoint/2010/main" val="820303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37F7B6C-248E-45E9-AF87-ACF1059CCBD4}" type="datetimeFigureOut">
              <a:rPr lang="en-IN" smtClean="0"/>
              <a:t>09-01-2025</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7278B7E-6B7E-4B6E-B351-B3BD3164C35A}" type="slidenum">
              <a:rPr lang="en-IN" smtClean="0"/>
              <a:t>‹#›</a:t>
            </a:fld>
            <a:endParaRPr lang="en-IN"/>
          </a:p>
        </p:txBody>
      </p:sp>
    </p:spTree>
    <p:extLst>
      <p:ext uri="{BB962C8B-B14F-4D97-AF65-F5344CB8AC3E}">
        <p14:creationId xmlns:p14="http://schemas.microsoft.com/office/powerpoint/2010/main" val="133053988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hyperlink" Target="mailto:shuvendu@ieee.org" TargetMode="External"/><Relationship Id="rId1" Type="http://schemas.openxmlformats.org/officeDocument/2006/relationships/slideLayout" Target="../slideLayouts/slideLayout12.xml"/><Relationship Id="rId6" Type="http://schemas.openxmlformats.org/officeDocument/2006/relationships/image" Target="../media/image4.jpeg"/><Relationship Id="rId11" Type="http://schemas.openxmlformats.org/officeDocument/2006/relationships/image" Target="../media/image9.jpeg"/><Relationship Id="rId5" Type="http://schemas.openxmlformats.org/officeDocument/2006/relationships/image" Target="../media/image3.jpeg"/><Relationship Id="rId10" Type="http://schemas.openxmlformats.org/officeDocument/2006/relationships/image" Target="../media/image8.jpeg"/><Relationship Id="rId4" Type="http://schemas.openxmlformats.org/officeDocument/2006/relationships/image" Target="../media/image2.jpeg"/><Relationship Id="rId9" Type="http://schemas.openxmlformats.org/officeDocument/2006/relationships/image" Target="../media/image7.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yolov8.com/"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Thermal Image</a:t>
            </a:r>
          </a:p>
        </p:txBody>
      </p:sp>
      <p:sp>
        <p:nvSpPr>
          <p:cNvPr id="13" name="Text Placeholder 12"/>
          <p:cNvSpPr>
            <a:spLocks noGrp="1"/>
          </p:cNvSpPr>
          <p:nvPr>
            <p:ph type="body" idx="1"/>
          </p:nvPr>
        </p:nvSpPr>
        <p:spPr/>
        <p:txBody>
          <a:bodyPr/>
          <a:lstStyle/>
          <a:p>
            <a:r>
              <a:rPr lang="en-IN" dirty="0"/>
              <a:t>Dr Shuvendu Rana</a:t>
            </a:r>
          </a:p>
          <a:p>
            <a:r>
              <a:rPr lang="en-IN">
                <a:hlinkClick r:id="rId2"/>
              </a:rPr>
              <a:t>shuvendu@ieee.org</a:t>
            </a:r>
            <a:endParaRPr lang="en-IN"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8552" y="159390"/>
            <a:ext cx="1867949" cy="1400962"/>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34890" y="159390"/>
            <a:ext cx="1867327" cy="1400495"/>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103923" y="2269457"/>
            <a:ext cx="1870901" cy="1403175"/>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118996" y="156710"/>
            <a:ext cx="1870900" cy="1403175"/>
          </a:xfrm>
          <a:prstGeom prst="rect">
            <a:avLst/>
          </a:prstGeom>
        </p:spPr>
      </p:pic>
      <p:pic>
        <p:nvPicPr>
          <p:cNvPr id="8" name="Picture 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994712" y="131543"/>
            <a:ext cx="1870900" cy="1403175"/>
          </a:xfrm>
          <a:prstGeom prst="rect">
            <a:avLst/>
          </a:prstGeom>
        </p:spPr>
      </p:pic>
      <p:pic>
        <p:nvPicPr>
          <p:cNvPr id="9" name="Picture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226501" y="2275631"/>
            <a:ext cx="1867327" cy="1400495"/>
          </a:xfrm>
          <a:prstGeom prst="rect">
            <a:avLst/>
          </a:prstGeom>
        </p:spPr>
      </p:pic>
      <p:pic>
        <p:nvPicPr>
          <p:cNvPr id="10" name="Picture 9"/>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45506" y="2269457"/>
            <a:ext cx="1870900" cy="1403175"/>
          </a:xfrm>
          <a:prstGeom prst="rect">
            <a:avLst/>
          </a:prstGeom>
        </p:spPr>
      </p:pic>
      <p:pic>
        <p:nvPicPr>
          <p:cNvPr id="11" name="Picture 10"/>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981345" y="2269457"/>
            <a:ext cx="1880996" cy="1410747"/>
          </a:xfrm>
          <a:prstGeom prst="rect">
            <a:avLst/>
          </a:prstGeom>
        </p:spPr>
      </p:pic>
      <p:pic>
        <p:nvPicPr>
          <p:cNvPr id="2050" name="Picture 2" descr="FLIR C5 Thermal Imaging Camera"/>
          <p:cNvPicPr>
            <a:picLocks noChangeAspect="1" noChangeArrowheads="1"/>
          </p:cNvPicPr>
          <p:nvPr/>
        </p:nvPicPr>
        <p:blipFill rotWithShape="1">
          <a:blip r:embed="rId11" cstate="print">
            <a:extLst>
              <a:ext uri="{28A0092B-C50C-407E-A947-70E740481C1C}">
                <a14:useLocalDpi xmlns:a14="http://schemas.microsoft.com/office/drawing/2010/main" val="0"/>
              </a:ext>
            </a:extLst>
          </a:blip>
          <a:srcRect t="18817" b="15591"/>
          <a:stretch/>
        </p:blipFill>
        <p:spPr bwMode="auto">
          <a:xfrm>
            <a:off x="4934946" y="4084890"/>
            <a:ext cx="3973794" cy="26064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232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Research Background</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400" b="1" dirty="0">
                <a:latin typeface="Times New Roman" panose="02020603050405020304" pitchFamily="18" charset="0"/>
                <a:cs typeface="Times New Roman" panose="02020603050405020304" pitchFamily="18" charset="0"/>
              </a:rPr>
              <a:t>Vision Transformer</a:t>
            </a:r>
          </a:p>
          <a:p>
            <a:r>
              <a:rPr lang="en-US" sz="2400" b="1" dirty="0">
                <a:latin typeface="Times New Roman" panose="02020603050405020304" pitchFamily="18" charset="0"/>
                <a:cs typeface="Times New Roman" panose="02020603050405020304" pitchFamily="18" charset="0"/>
              </a:rPr>
              <a:t>YOLOV8</a:t>
            </a:r>
          </a:p>
          <a:p>
            <a:r>
              <a:rPr lang="en-US" sz="2400" b="1" dirty="0">
                <a:latin typeface="Times New Roman" panose="02020603050405020304" pitchFamily="18" charset="0"/>
                <a:cs typeface="Times New Roman" panose="02020603050405020304" pitchFamily="18" charset="0"/>
              </a:rPr>
              <a:t>YOLOV8 Segmentation</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8118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57079"/>
          </a:xfrm>
        </p:spPr>
        <p:txBody>
          <a:bodyPr>
            <a:normAutofit/>
          </a:bodyPr>
          <a:lstStyle/>
          <a:p>
            <a:r>
              <a:rPr lang="en-US" dirty="0">
                <a:latin typeface="Times New Roman" panose="02020603050405020304" pitchFamily="18" charset="0"/>
                <a:cs typeface="Times New Roman" panose="02020603050405020304" pitchFamily="18" charset="0"/>
              </a:rPr>
              <a:t>Vision Transformer</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1701" y="2479976"/>
            <a:ext cx="7966553" cy="3920838"/>
          </a:xfrm>
          <a:prstGeom prst="rect">
            <a:avLst/>
          </a:prstGeom>
        </p:spPr>
      </p:pic>
      <p:sp>
        <p:nvSpPr>
          <p:cNvPr id="5" name="TextBox 4"/>
          <p:cNvSpPr txBox="1"/>
          <p:nvPr/>
        </p:nvSpPr>
        <p:spPr>
          <a:xfrm>
            <a:off x="1205345" y="1427018"/>
            <a:ext cx="9504219" cy="1323439"/>
          </a:xfrm>
          <a:prstGeom prst="rect">
            <a:avLst/>
          </a:prstGeom>
          <a:noFill/>
        </p:spPr>
        <p:txBody>
          <a:bodyPr wrap="square" rtlCol="0">
            <a:spAutoFit/>
          </a:bodyPr>
          <a:lstStyle/>
          <a:p>
            <a:pPr marL="285750" indent="-28575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The Vision Transformer breaks the thermal image into fixed-size patches and embeds each one into a higher-dimensional space. This process allows the model to treat each patch as a separate token, similar to words in a sentence, enabling the attention mechanism.</a:t>
            </a:r>
            <a:endParaRPr lang="en-IN"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4A8C197-F076-5D57-DECE-07EC392BE09C}"/>
              </a:ext>
            </a:extLst>
          </p:cNvPr>
          <p:cNvSpPr txBox="1"/>
          <p:nvPr/>
        </p:nvSpPr>
        <p:spPr>
          <a:xfrm>
            <a:off x="346364" y="6539345"/>
            <a:ext cx="6644768" cy="369332"/>
          </a:xfrm>
          <a:prstGeom prst="rect">
            <a:avLst/>
          </a:prstGeom>
          <a:noFill/>
        </p:spPr>
        <p:txBody>
          <a:bodyPr wrap="none" rtlCol="0">
            <a:spAutoFit/>
          </a:bodyPr>
          <a:lstStyle/>
          <a:p>
            <a:r>
              <a:rPr lang="en-US" dirty="0"/>
              <a:t>https://huggingface.co/docs/transformers/en/model_doc/vit</a:t>
            </a:r>
          </a:p>
        </p:txBody>
      </p:sp>
    </p:spTree>
    <p:extLst>
      <p:ext uri="{BB962C8B-B14F-4D97-AF65-F5344CB8AC3E}">
        <p14:creationId xmlns:p14="http://schemas.microsoft.com/office/powerpoint/2010/main" val="1343523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YOLOV8</a:t>
            </a:r>
            <a:endParaRPr lang="en-IN" dirty="0"/>
          </a:p>
        </p:txBody>
      </p:sp>
      <p:sp>
        <p:nvSpPr>
          <p:cNvPr id="3" name="Content Placeholder 2"/>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You only look once :YOLOV8 serves as a highly sophisticated, instantaneous object recognition model crafted by </a:t>
            </a:r>
            <a:r>
              <a:rPr lang="en-US" sz="2000" dirty="0" err="1">
                <a:latin typeface="Times New Roman" panose="02020603050405020304" pitchFamily="18" charset="0"/>
                <a:cs typeface="Times New Roman" panose="02020603050405020304" pitchFamily="18" charset="0"/>
              </a:rPr>
              <a:t>Ultralytics</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It is the latest iteration in the YOLO family, building upon the advancements of previous versions to offer enhanced accuracy, speed, and flexibility. </a:t>
            </a:r>
          </a:p>
          <a:p>
            <a:r>
              <a:rPr lang="en-US" sz="2000" dirty="0">
                <a:latin typeface="Times New Roman" panose="02020603050405020304" pitchFamily="18" charset="0"/>
                <a:cs typeface="Times New Roman" panose="02020603050405020304" pitchFamily="18" charset="0"/>
              </a:rPr>
              <a:t>YOLOV8 is designed to be highly efficient, making it ideal for diverse use cases, from simple object detection tasks to complex multi-object detection scenarios in real-time environments. </a:t>
            </a:r>
            <a:endParaRPr lang="en-IN" sz="2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B59270F-D1AA-294E-10B7-3E2CCECB9F34}"/>
              </a:ext>
            </a:extLst>
          </p:cNvPr>
          <p:cNvSpPr txBox="1"/>
          <p:nvPr/>
        </p:nvSpPr>
        <p:spPr>
          <a:xfrm>
            <a:off x="775855" y="6041362"/>
            <a:ext cx="7426072" cy="646331"/>
          </a:xfrm>
          <a:prstGeom prst="rect">
            <a:avLst/>
          </a:prstGeom>
          <a:noFill/>
        </p:spPr>
        <p:txBody>
          <a:bodyPr wrap="none" rtlCol="0">
            <a:spAutoFit/>
          </a:bodyPr>
          <a:lstStyle/>
          <a:p>
            <a:r>
              <a:rPr lang="en-US" dirty="0">
                <a:hlinkClick r:id="rId2"/>
              </a:rPr>
              <a:t>https://yolov8.com/</a:t>
            </a:r>
            <a:endParaRPr lang="en-US" dirty="0"/>
          </a:p>
          <a:p>
            <a:r>
              <a:rPr lang="en-US" dirty="0"/>
              <a:t>Advance version YOLO V 11 https://github.com/ultralytics/ultralytics</a:t>
            </a:r>
          </a:p>
        </p:txBody>
      </p:sp>
    </p:spTree>
    <p:extLst>
      <p:ext uri="{BB962C8B-B14F-4D97-AF65-F5344CB8AC3E}">
        <p14:creationId xmlns:p14="http://schemas.microsoft.com/office/powerpoint/2010/main" val="3194823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43239"/>
          </a:xfrm>
        </p:spPr>
        <p:txBody>
          <a:bodyPr>
            <a:normAutofit/>
          </a:bodyPr>
          <a:lstStyle/>
          <a:p>
            <a:r>
              <a:rPr lang="en-US" dirty="0">
                <a:latin typeface="Times New Roman" panose="02020603050405020304" pitchFamily="18" charset="0"/>
                <a:cs typeface="Times New Roman" panose="02020603050405020304" pitchFamily="18" charset="0"/>
              </a:rPr>
              <a:t>YOLOV8 Segmentation:</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564" y="2410690"/>
            <a:ext cx="8617528" cy="4264341"/>
          </a:xfrm>
          <a:prstGeom prst="rect">
            <a:avLst/>
          </a:prstGeom>
        </p:spPr>
      </p:pic>
      <p:sp>
        <p:nvSpPr>
          <p:cNvPr id="5" name="TextBox 4"/>
          <p:cNvSpPr txBox="1"/>
          <p:nvPr/>
        </p:nvSpPr>
        <p:spPr>
          <a:xfrm>
            <a:off x="886692" y="1390195"/>
            <a:ext cx="9296400" cy="369332"/>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It is used to eliminate the background of thermal image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6651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9764" y="171161"/>
            <a:ext cx="10515600" cy="743239"/>
          </a:xfrm>
        </p:spPr>
        <p:txBody>
          <a:bodyPr>
            <a:normAutofit/>
          </a:bodyPr>
          <a:lstStyle/>
          <a:p>
            <a:r>
              <a:rPr lang="en-US" dirty="0">
                <a:latin typeface="Times New Roman" panose="02020603050405020304" pitchFamily="18" charset="0"/>
                <a:cs typeface="Times New Roman" panose="02020603050405020304" pitchFamily="18" charset="0"/>
              </a:rPr>
              <a:t>Proposed Architecture:</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7637" y="914400"/>
            <a:ext cx="9919854" cy="5791201"/>
          </a:xfrm>
          <a:prstGeom prst="rect">
            <a:avLst/>
          </a:prstGeom>
        </p:spPr>
      </p:pic>
    </p:spTree>
    <p:extLst>
      <p:ext uri="{BB962C8B-B14F-4D97-AF65-F5344CB8AC3E}">
        <p14:creationId xmlns:p14="http://schemas.microsoft.com/office/powerpoint/2010/main" val="7875788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67930"/>
          </a:xfrm>
        </p:spPr>
        <p:txBody>
          <a:bodyPr/>
          <a:lstStyle/>
          <a:p>
            <a:r>
              <a:rPr lang="en-US" dirty="0">
                <a:latin typeface="Times New Roman" panose="02020603050405020304" pitchFamily="18" charset="0"/>
                <a:cs typeface="Times New Roman" panose="02020603050405020304" pitchFamily="18" charset="0"/>
              </a:rPr>
              <a:t>Results and Discussion:</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345" y="2452253"/>
            <a:ext cx="9781310" cy="3933825"/>
          </a:xfrm>
          <a:prstGeom prst="rect">
            <a:avLst/>
          </a:prstGeom>
        </p:spPr>
      </p:pic>
      <p:sp>
        <p:nvSpPr>
          <p:cNvPr id="5" name="TextBox 4"/>
          <p:cNvSpPr txBox="1"/>
          <p:nvPr/>
        </p:nvSpPr>
        <p:spPr>
          <a:xfrm>
            <a:off x="838200" y="1288656"/>
            <a:ext cx="10196945"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Vision Transformer Classifies the thermal image as follows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85357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2511"/>
          </a:xfrm>
        </p:spPr>
        <p:txBody>
          <a:bodyPr>
            <a:normAutofit/>
          </a:bodyPr>
          <a:lstStyle/>
          <a:p>
            <a:r>
              <a:rPr lang="en-US" dirty="0">
                <a:latin typeface="Times New Roman" panose="02020603050405020304" pitchFamily="18" charset="0"/>
                <a:cs typeface="Times New Roman" panose="02020603050405020304" pitchFamily="18" charset="0"/>
              </a:rPr>
              <a:t>Different Classification Results:</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937" y="1762125"/>
            <a:ext cx="10906125" cy="4552950"/>
          </a:xfrm>
          <a:prstGeom prst="rect">
            <a:avLst/>
          </a:prstGeom>
        </p:spPr>
      </p:pic>
    </p:spTree>
    <p:extLst>
      <p:ext uri="{BB962C8B-B14F-4D97-AF65-F5344CB8AC3E}">
        <p14:creationId xmlns:p14="http://schemas.microsoft.com/office/powerpoint/2010/main" val="3856959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09493"/>
          </a:xfrm>
        </p:spPr>
        <p:txBody>
          <a:bodyPr>
            <a:normAutofit/>
          </a:bodyPr>
          <a:lstStyle/>
          <a:p>
            <a:r>
              <a:rPr lang="en-US" dirty="0">
                <a:latin typeface="Times New Roman" panose="02020603050405020304" pitchFamily="18" charset="0"/>
                <a:cs typeface="Times New Roman" panose="02020603050405020304" pitchFamily="18" charset="0"/>
              </a:rPr>
              <a:t>Difference Between with and without background:</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3601" y="1946563"/>
            <a:ext cx="9220200" cy="4911437"/>
          </a:xfrm>
          <a:prstGeom prst="rect">
            <a:avLst/>
          </a:prstGeom>
        </p:spPr>
      </p:pic>
      <p:sp>
        <p:nvSpPr>
          <p:cNvPr id="5" name="TextBox 4"/>
          <p:cNvSpPr txBox="1"/>
          <p:nvPr/>
        </p:nvSpPr>
        <p:spPr>
          <a:xfrm>
            <a:off x="838199" y="1468582"/>
            <a:ext cx="10397837"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From the figure, it is clearly observed that false positives are reduced without background, so that accuracy was improved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18538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048039"/>
          </a:xfrm>
        </p:spPr>
        <p:txBody>
          <a:bodyPr>
            <a:normAutofit/>
          </a:bodyPr>
          <a:lstStyle/>
          <a:p>
            <a:r>
              <a:rPr lang="en-US" dirty="0">
                <a:latin typeface="Times New Roman" panose="02020603050405020304" pitchFamily="18" charset="0"/>
                <a:cs typeface="Times New Roman" panose="02020603050405020304" pitchFamily="18" charset="0"/>
              </a:rPr>
              <a:t>Different Object Detection Results:</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8474" y="1638299"/>
            <a:ext cx="9684326" cy="4471555"/>
          </a:xfrm>
          <a:prstGeom prst="rect">
            <a:avLst/>
          </a:prstGeom>
        </p:spPr>
      </p:pic>
    </p:spTree>
    <p:extLst>
      <p:ext uri="{BB962C8B-B14F-4D97-AF65-F5344CB8AC3E}">
        <p14:creationId xmlns:p14="http://schemas.microsoft.com/office/powerpoint/2010/main" val="27845577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Final Results: </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7187" y="790574"/>
            <a:ext cx="5447868" cy="5917061"/>
          </a:xfrm>
          <a:prstGeom prst="rect">
            <a:avLst/>
          </a:prstGeom>
        </p:spPr>
      </p:pic>
      <p:sp>
        <p:nvSpPr>
          <p:cNvPr id="3" name="TextBox 2">
            <a:extLst>
              <a:ext uri="{FF2B5EF4-FFF2-40B4-BE49-F238E27FC236}">
                <a16:creationId xmlns:a16="http://schemas.microsoft.com/office/drawing/2014/main" id="{09EFB2D3-9D77-6969-AC03-70A642CF68A7}"/>
              </a:ext>
            </a:extLst>
          </p:cNvPr>
          <p:cNvSpPr txBox="1"/>
          <p:nvPr/>
        </p:nvSpPr>
        <p:spPr>
          <a:xfrm>
            <a:off x="677334" y="1930400"/>
            <a:ext cx="3880811" cy="1754326"/>
          </a:xfrm>
          <a:prstGeom prst="rect">
            <a:avLst/>
          </a:prstGeom>
          <a:noFill/>
        </p:spPr>
        <p:txBody>
          <a:bodyPr wrap="square" rtlCol="0">
            <a:spAutoFit/>
          </a:bodyPr>
          <a:lstStyle/>
          <a:p>
            <a:r>
              <a:rPr lang="en-US" dirty="0" err="1"/>
              <a:t>a,b,c</a:t>
            </a:r>
            <a:r>
              <a:rPr lang="en-US" dirty="0"/>
              <a:t> are the input image. Where </a:t>
            </a:r>
            <a:r>
              <a:rPr lang="en-US" dirty="0" err="1"/>
              <a:t>d,e,f</a:t>
            </a:r>
            <a:r>
              <a:rPr lang="en-US" dirty="0"/>
              <a:t> are the background removal using YOLO segmentation. </a:t>
            </a:r>
          </a:p>
          <a:p>
            <a:r>
              <a:rPr lang="en-US" dirty="0"/>
              <a:t>Here </a:t>
            </a:r>
            <a:r>
              <a:rPr lang="en-US" dirty="0" err="1"/>
              <a:t>d,e,f</a:t>
            </a:r>
            <a:r>
              <a:rPr lang="en-US" dirty="0"/>
              <a:t> are pistol detection with out background removal and </a:t>
            </a:r>
            <a:r>
              <a:rPr lang="en-US" dirty="0" err="1"/>
              <a:t>j,k,l</a:t>
            </a:r>
            <a:r>
              <a:rPr lang="en-US" dirty="0"/>
              <a:t> are with background removal.</a:t>
            </a:r>
          </a:p>
        </p:txBody>
      </p:sp>
    </p:spTree>
    <p:extLst>
      <p:ext uri="{BB962C8B-B14F-4D97-AF65-F5344CB8AC3E}">
        <p14:creationId xmlns:p14="http://schemas.microsoft.com/office/powerpoint/2010/main" val="2618586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OUTLINE</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Thermal Image</a:t>
            </a:r>
          </a:p>
          <a:p>
            <a:pPr lvl="1"/>
            <a:r>
              <a:rPr lang="en-US" sz="1800" dirty="0">
                <a:latin typeface="Times New Roman" panose="02020603050405020304" pitchFamily="18" charset="0"/>
                <a:cs typeface="Times New Roman" panose="02020603050405020304" pitchFamily="18" charset="0"/>
              </a:rPr>
              <a:t>Different type of thermal images</a:t>
            </a:r>
          </a:p>
          <a:p>
            <a:pPr lvl="1"/>
            <a:r>
              <a:rPr lang="en-US" sz="1800" dirty="0">
                <a:latin typeface="Times New Roman" panose="02020603050405020304" pitchFamily="18" charset="0"/>
                <a:cs typeface="Times New Roman" panose="02020603050405020304" pitchFamily="18" charset="0"/>
              </a:rPr>
              <a:t>Camera for thermal image</a:t>
            </a:r>
          </a:p>
          <a:p>
            <a:r>
              <a:rPr lang="en-US" sz="2000" dirty="0">
                <a:latin typeface="Times New Roman" panose="02020603050405020304" pitchFamily="18" charset="0"/>
                <a:cs typeface="Times New Roman" panose="02020603050405020304" pitchFamily="18" charset="0"/>
              </a:rPr>
              <a:t>Application using Deep learning</a:t>
            </a:r>
          </a:p>
          <a:p>
            <a:r>
              <a:rPr lang="en-US" sz="2000" dirty="0">
                <a:latin typeface="Times New Roman" panose="02020603050405020304" pitchFamily="18" charset="0"/>
                <a:cs typeface="Times New Roman" panose="02020603050405020304" pitchFamily="18" charset="0"/>
              </a:rPr>
              <a:t>Other possibility</a:t>
            </a:r>
          </a:p>
          <a:p>
            <a:endParaRPr lang="en-US" sz="2000" dirty="0"/>
          </a:p>
          <a:p>
            <a:endParaRPr lang="en-US" sz="2000" dirty="0"/>
          </a:p>
          <a:p>
            <a:endParaRPr lang="en-IN" sz="2000" dirty="0"/>
          </a:p>
        </p:txBody>
      </p:sp>
    </p:spTree>
    <p:extLst>
      <p:ext uri="{BB962C8B-B14F-4D97-AF65-F5344CB8AC3E}">
        <p14:creationId xmlns:p14="http://schemas.microsoft.com/office/powerpoint/2010/main" val="12053059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Summary:</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Proposed a combination of Combination of Vision transformer and YOLOv8 for concealed pistol detection.</a:t>
            </a:r>
          </a:p>
          <a:p>
            <a:pPr algn="just"/>
            <a:r>
              <a:rPr lang="en-US" sz="2000" dirty="0">
                <a:latin typeface="Times New Roman" panose="02020603050405020304" pitchFamily="18" charset="0"/>
                <a:cs typeface="Times New Roman" panose="02020603050405020304" pitchFamily="18" charset="0"/>
              </a:rPr>
              <a:t>Proposed a background elimination method to improve the accuracy </a:t>
            </a:r>
          </a:p>
          <a:p>
            <a:pPr algn="just"/>
            <a:r>
              <a:rPr lang="en-US" sz="2000" dirty="0">
                <a:latin typeface="Times New Roman" panose="02020603050405020304" pitchFamily="18" charset="0"/>
                <a:cs typeface="Times New Roman" panose="02020603050405020304" pitchFamily="18" charset="0"/>
              </a:rPr>
              <a:t>Can be used real time scenario</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7951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78F14-5C30-9165-92FD-D3C351F384C3}"/>
              </a:ext>
            </a:extLst>
          </p:cNvPr>
          <p:cNvSpPr>
            <a:spLocks noGrp="1"/>
          </p:cNvSpPr>
          <p:nvPr>
            <p:ph type="title"/>
          </p:nvPr>
        </p:nvSpPr>
        <p:spPr/>
        <p:txBody>
          <a:bodyPr/>
          <a:lstStyle/>
          <a:p>
            <a:r>
              <a:rPr lang="en-US" dirty="0"/>
              <a:t>Future of thermal image</a:t>
            </a:r>
          </a:p>
        </p:txBody>
      </p:sp>
      <p:sp>
        <p:nvSpPr>
          <p:cNvPr id="3" name="Content Placeholder 2">
            <a:extLst>
              <a:ext uri="{FF2B5EF4-FFF2-40B4-BE49-F238E27FC236}">
                <a16:creationId xmlns:a16="http://schemas.microsoft.com/office/drawing/2014/main" id="{92D8ECB6-DC2C-FB70-E1E5-8F95F7A535E4}"/>
              </a:ext>
            </a:extLst>
          </p:cNvPr>
          <p:cNvSpPr>
            <a:spLocks noGrp="1"/>
          </p:cNvSpPr>
          <p:nvPr>
            <p:ph idx="1"/>
          </p:nvPr>
        </p:nvSpPr>
        <p:spPr/>
        <p:txBody>
          <a:bodyPr>
            <a:normAutofit/>
          </a:bodyPr>
          <a:lstStyle/>
          <a:p>
            <a:r>
              <a:rPr lang="en-US" sz="2800" dirty="0"/>
              <a:t>Metal classification </a:t>
            </a:r>
          </a:p>
          <a:p>
            <a:r>
              <a:rPr lang="en-US" sz="2800" dirty="0"/>
              <a:t>Thermal Conductivity measurement</a:t>
            </a:r>
          </a:p>
          <a:p>
            <a:pPr marL="0" indent="0">
              <a:buNone/>
            </a:pPr>
            <a:endParaRPr lang="en-US" sz="2800" dirty="0"/>
          </a:p>
        </p:txBody>
      </p:sp>
    </p:spTree>
    <p:extLst>
      <p:ext uri="{BB962C8B-B14F-4D97-AF65-F5344CB8AC3E}">
        <p14:creationId xmlns:p14="http://schemas.microsoft.com/office/powerpoint/2010/main" val="37823458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60B5F-7D5C-BACE-18A4-A2DBE9263E78}"/>
              </a:ext>
            </a:extLst>
          </p:cNvPr>
          <p:cNvSpPr>
            <a:spLocks noGrp="1"/>
          </p:cNvSpPr>
          <p:nvPr>
            <p:ph type="title"/>
          </p:nvPr>
        </p:nvSpPr>
        <p:spPr/>
        <p:txBody>
          <a:bodyPr/>
          <a:lstStyle/>
          <a:p>
            <a:r>
              <a:rPr lang="en-US" dirty="0"/>
              <a:t>Discussion and doubts…..</a:t>
            </a:r>
          </a:p>
        </p:txBody>
      </p:sp>
    </p:spTree>
    <p:extLst>
      <p:ext uri="{BB962C8B-B14F-4D97-AF65-F5344CB8AC3E}">
        <p14:creationId xmlns:p14="http://schemas.microsoft.com/office/powerpoint/2010/main" val="1834101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27E16-10B5-48F4-B7DB-3B3B142C473D}"/>
              </a:ext>
            </a:extLst>
          </p:cNvPr>
          <p:cNvSpPr>
            <a:spLocks noGrp="1"/>
          </p:cNvSpPr>
          <p:nvPr>
            <p:ph type="title"/>
          </p:nvPr>
        </p:nvSpPr>
        <p:spPr/>
        <p:txBody>
          <a:bodyPr/>
          <a:lstStyle/>
          <a:p>
            <a:r>
              <a:rPr lang="en-US" dirty="0"/>
              <a:t>Thermal images</a:t>
            </a:r>
            <a:endParaRPr lang="en-IN" dirty="0"/>
          </a:p>
        </p:txBody>
      </p:sp>
      <p:pic>
        <p:nvPicPr>
          <p:cNvPr id="5" name="Content Placeholder 4">
            <a:extLst>
              <a:ext uri="{FF2B5EF4-FFF2-40B4-BE49-F238E27FC236}">
                <a16:creationId xmlns:a16="http://schemas.microsoft.com/office/drawing/2014/main" id="{8C367AB9-4AF6-4B94-A79A-A914DD8CFC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84677" y="1270000"/>
            <a:ext cx="5175249" cy="3881437"/>
          </a:xfrm>
        </p:spPr>
      </p:pic>
      <p:pic>
        <p:nvPicPr>
          <p:cNvPr id="7" name="Picture 6">
            <a:extLst>
              <a:ext uri="{FF2B5EF4-FFF2-40B4-BE49-F238E27FC236}">
                <a16:creationId xmlns:a16="http://schemas.microsoft.com/office/drawing/2014/main" id="{A8E52BC7-03D2-4B9A-9DA8-656FD83458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2076" y="1270000"/>
            <a:ext cx="5175251" cy="3881438"/>
          </a:xfrm>
          <a:prstGeom prst="rect">
            <a:avLst/>
          </a:prstGeom>
        </p:spPr>
      </p:pic>
    </p:spTree>
    <p:extLst>
      <p:ext uri="{BB962C8B-B14F-4D97-AF65-F5344CB8AC3E}">
        <p14:creationId xmlns:p14="http://schemas.microsoft.com/office/powerpoint/2010/main" val="1955540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9C6D8-0202-48E0-84E4-27121E37E6C0}"/>
              </a:ext>
            </a:extLst>
          </p:cNvPr>
          <p:cNvSpPr>
            <a:spLocks noGrp="1"/>
          </p:cNvSpPr>
          <p:nvPr>
            <p:ph type="title"/>
          </p:nvPr>
        </p:nvSpPr>
        <p:spPr/>
        <p:txBody>
          <a:bodyPr/>
          <a:lstStyle/>
          <a:p>
            <a:r>
              <a:rPr lang="en-US" dirty="0"/>
              <a:t>Camera </a:t>
            </a:r>
            <a:endParaRPr lang="en-IN" dirty="0"/>
          </a:p>
        </p:txBody>
      </p:sp>
      <p:sp>
        <p:nvSpPr>
          <p:cNvPr id="5" name="TextBox 4">
            <a:extLst>
              <a:ext uri="{FF2B5EF4-FFF2-40B4-BE49-F238E27FC236}">
                <a16:creationId xmlns:a16="http://schemas.microsoft.com/office/drawing/2014/main" id="{C4711754-A1EF-498E-BBB9-3EA205189F5A}"/>
              </a:ext>
            </a:extLst>
          </p:cNvPr>
          <p:cNvSpPr txBox="1"/>
          <p:nvPr/>
        </p:nvSpPr>
        <p:spPr>
          <a:xfrm>
            <a:off x="6665636" y="4042874"/>
            <a:ext cx="2188420" cy="369332"/>
          </a:xfrm>
          <a:prstGeom prst="rect">
            <a:avLst/>
          </a:prstGeom>
          <a:noFill/>
        </p:spPr>
        <p:txBody>
          <a:bodyPr wrap="none" rtlCol="0">
            <a:spAutoFit/>
          </a:bodyPr>
          <a:lstStyle/>
          <a:p>
            <a:r>
              <a:rPr lang="en-US" dirty="0"/>
              <a:t>C5 thermal Camera</a:t>
            </a:r>
            <a:endParaRPr lang="en-IN" dirty="0"/>
          </a:p>
        </p:txBody>
      </p:sp>
      <p:pic>
        <p:nvPicPr>
          <p:cNvPr id="1026" name="Picture 2" descr="Thermal Imaging, Night Vision and Infrared Camera Systems | Teledyne FLIR">
            <a:extLst>
              <a:ext uri="{FF2B5EF4-FFF2-40B4-BE49-F238E27FC236}">
                <a16:creationId xmlns:a16="http://schemas.microsoft.com/office/drawing/2014/main" id="{4808A183-0049-4C8F-8CC9-CBCA9D19CE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952" y="1010493"/>
            <a:ext cx="3482650" cy="483701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D5A01795-B83B-4D07-881E-41838B422DFE}"/>
              </a:ext>
            </a:extLst>
          </p:cNvPr>
          <p:cNvSpPr txBox="1"/>
          <p:nvPr/>
        </p:nvSpPr>
        <p:spPr>
          <a:xfrm>
            <a:off x="951808" y="5886300"/>
            <a:ext cx="2173993" cy="369332"/>
          </a:xfrm>
          <a:prstGeom prst="rect">
            <a:avLst/>
          </a:prstGeom>
          <a:noFill/>
        </p:spPr>
        <p:txBody>
          <a:bodyPr wrap="none" rtlCol="0">
            <a:spAutoFit/>
          </a:bodyPr>
          <a:lstStyle/>
          <a:p>
            <a:r>
              <a:rPr lang="en-US" dirty="0"/>
              <a:t>E6 thermal Camera</a:t>
            </a:r>
            <a:endParaRPr lang="en-IN" dirty="0"/>
          </a:p>
        </p:txBody>
      </p:sp>
      <p:pic>
        <p:nvPicPr>
          <p:cNvPr id="8" name="Picture 2" descr="FLIR C5 Thermal Imaging Camera">
            <a:extLst>
              <a:ext uri="{FF2B5EF4-FFF2-40B4-BE49-F238E27FC236}">
                <a16:creationId xmlns:a16="http://schemas.microsoft.com/office/drawing/2014/main" id="{F1A8265D-5F30-4352-B744-8475CBEB73D9}"/>
              </a:ext>
            </a:extLst>
          </p:cNvPr>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t="18817" b="15591"/>
          <a:stretch/>
        </p:blipFill>
        <p:spPr bwMode="auto">
          <a:xfrm>
            <a:off x="5111685" y="1305915"/>
            <a:ext cx="3977640" cy="26090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692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Concealed Pistol Detection</a:t>
            </a:r>
            <a:endParaRPr lang="en-IN" dirty="0"/>
          </a:p>
        </p:txBody>
      </p:sp>
      <p:sp>
        <p:nvSpPr>
          <p:cNvPr id="8" name="Text Placeholder 7"/>
          <p:cNvSpPr>
            <a:spLocks noGrp="1"/>
          </p:cNvSpPr>
          <p:nvPr>
            <p:ph type="body" idx="1"/>
          </p:nvPr>
        </p:nvSpPr>
        <p:spPr/>
        <p:txBody>
          <a:bodyPr>
            <a:normAutofit fontScale="92500" lnSpcReduction="20000"/>
          </a:bodyPr>
          <a:lstStyle/>
          <a:p>
            <a:r>
              <a:rPr lang="en-US" dirty="0"/>
              <a:t>Thermal Image based Concealed Pistol Detection</a:t>
            </a:r>
            <a:br>
              <a:rPr lang="en-US" dirty="0"/>
            </a:br>
            <a:r>
              <a:rPr lang="en-US" dirty="0"/>
              <a:t>Using Background Elimination Technique, </a:t>
            </a:r>
            <a:r>
              <a:rPr lang="en-IN" dirty="0"/>
              <a:t>SIVA Rajesh, Shuvendu Rana, Nature scientific report</a:t>
            </a:r>
          </a:p>
        </p:txBody>
      </p:sp>
      <p:pic>
        <p:nvPicPr>
          <p:cNvPr id="3" name="Picture 2"/>
          <p:cNvPicPr>
            <a:picLocks noChangeAspect="1"/>
          </p:cNvPicPr>
          <p:nvPr/>
        </p:nvPicPr>
        <p:blipFill rotWithShape="1">
          <a:blip r:embed="rId2"/>
          <a:srcRect l="35767" t="52710" r="35968"/>
          <a:stretch/>
        </p:blipFill>
        <p:spPr>
          <a:xfrm>
            <a:off x="1334922" y="197128"/>
            <a:ext cx="1730987" cy="2347890"/>
          </a:xfrm>
          <a:prstGeom prst="rect">
            <a:avLst/>
          </a:prstGeom>
        </p:spPr>
      </p:pic>
      <p:grpSp>
        <p:nvGrpSpPr>
          <p:cNvPr id="4" name="Group 3"/>
          <p:cNvGrpSpPr/>
          <p:nvPr/>
        </p:nvGrpSpPr>
        <p:grpSpPr>
          <a:xfrm>
            <a:off x="3205857" y="197128"/>
            <a:ext cx="5820697" cy="2347890"/>
            <a:chOff x="7768127" y="230366"/>
            <a:chExt cx="4236957" cy="1838605"/>
          </a:xfrm>
        </p:grpSpPr>
        <p:pic>
          <p:nvPicPr>
            <p:cNvPr id="5" name="Picture 4"/>
            <p:cNvPicPr>
              <a:picLocks noChangeAspect="1"/>
            </p:cNvPicPr>
            <p:nvPr/>
          </p:nvPicPr>
          <p:blipFill rotWithShape="1">
            <a:blip r:embed="rId2"/>
            <a:srcRect l="35711" r="36376" b="53365"/>
            <a:stretch/>
          </p:blipFill>
          <p:spPr>
            <a:xfrm>
              <a:off x="7768127" y="240048"/>
              <a:ext cx="1350236" cy="1828923"/>
            </a:xfrm>
            <a:prstGeom prst="rect">
              <a:avLst/>
            </a:prstGeom>
          </p:spPr>
        </p:pic>
        <p:pic>
          <p:nvPicPr>
            <p:cNvPr id="6" name="Picture 5"/>
            <p:cNvPicPr>
              <a:picLocks noChangeAspect="1"/>
            </p:cNvPicPr>
            <p:nvPr/>
          </p:nvPicPr>
          <p:blipFill rotWithShape="1">
            <a:blip r:embed="rId3"/>
            <a:srcRect l="3490" t="54359" r="4647" b="1236"/>
            <a:stretch/>
          </p:blipFill>
          <p:spPr>
            <a:xfrm>
              <a:off x="10641457" y="230366"/>
              <a:ext cx="1363627" cy="1803162"/>
            </a:xfrm>
            <a:prstGeom prst="rect">
              <a:avLst/>
            </a:prstGeom>
            <a:ln>
              <a:solidFill>
                <a:schemeClr val="tx1"/>
              </a:solidFill>
            </a:ln>
          </p:spPr>
        </p:pic>
        <p:pic>
          <p:nvPicPr>
            <p:cNvPr id="7" name="Picture 6"/>
            <p:cNvPicPr>
              <a:picLocks noChangeAspect="1"/>
            </p:cNvPicPr>
            <p:nvPr/>
          </p:nvPicPr>
          <p:blipFill rotWithShape="1">
            <a:blip r:embed="rId3"/>
            <a:srcRect l="3187" t="1290" r="2794" b="53305"/>
            <a:stretch/>
          </p:blipFill>
          <p:spPr>
            <a:xfrm>
              <a:off x="9204792" y="240048"/>
              <a:ext cx="1350236" cy="1783799"/>
            </a:xfrm>
            <a:prstGeom prst="rect">
              <a:avLst/>
            </a:prstGeom>
            <a:ln>
              <a:solidFill>
                <a:schemeClr val="tx1"/>
              </a:solidFill>
            </a:ln>
          </p:spPr>
        </p:pic>
      </p:grpSp>
    </p:spTree>
    <p:extLst>
      <p:ext uri="{BB962C8B-B14F-4D97-AF65-F5344CB8AC3E}">
        <p14:creationId xmlns:p14="http://schemas.microsoft.com/office/powerpoint/2010/main" val="2273690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Contents:	</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Introduction</a:t>
            </a:r>
          </a:p>
          <a:p>
            <a:r>
              <a:rPr lang="en-US" sz="2000" dirty="0">
                <a:latin typeface="Times New Roman" panose="02020603050405020304" pitchFamily="18" charset="0"/>
                <a:cs typeface="Times New Roman" panose="02020603050405020304" pitchFamily="18" charset="0"/>
              </a:rPr>
              <a:t>Related Work</a:t>
            </a:r>
          </a:p>
          <a:p>
            <a:r>
              <a:rPr lang="en-US" sz="2000" dirty="0">
                <a:latin typeface="Times New Roman" panose="02020603050405020304" pitchFamily="18" charset="0"/>
                <a:cs typeface="Times New Roman" panose="02020603050405020304" pitchFamily="18" charset="0"/>
              </a:rPr>
              <a:t>Research Background</a:t>
            </a:r>
          </a:p>
          <a:p>
            <a:r>
              <a:rPr lang="en-US" sz="2000" dirty="0">
                <a:latin typeface="Times New Roman" panose="02020603050405020304" pitchFamily="18" charset="0"/>
                <a:cs typeface="Times New Roman" panose="02020603050405020304" pitchFamily="18" charset="0"/>
              </a:rPr>
              <a:t>Proposed Framework</a:t>
            </a:r>
          </a:p>
          <a:p>
            <a:r>
              <a:rPr lang="en-US" sz="2000" dirty="0">
                <a:latin typeface="Times New Roman" panose="02020603050405020304" pitchFamily="18" charset="0"/>
                <a:cs typeface="Times New Roman" panose="02020603050405020304" pitchFamily="18" charset="0"/>
              </a:rPr>
              <a:t>Results and Discussion</a:t>
            </a:r>
          </a:p>
          <a:p>
            <a:r>
              <a:rPr lang="en-US" sz="2000" dirty="0">
                <a:latin typeface="Times New Roman" panose="02020603050405020304" pitchFamily="18" charset="0"/>
                <a:cs typeface="Times New Roman" panose="02020603050405020304" pitchFamily="18" charset="0"/>
              </a:rPr>
              <a:t>Conclusion</a:t>
            </a:r>
          </a:p>
          <a:p>
            <a:endParaRPr lang="en-US" sz="2000" dirty="0"/>
          </a:p>
          <a:p>
            <a:endParaRPr lang="en-US" sz="2000" dirty="0"/>
          </a:p>
          <a:p>
            <a:endParaRPr lang="en-IN" sz="2000" dirty="0"/>
          </a:p>
        </p:txBody>
      </p:sp>
    </p:spTree>
    <p:extLst>
      <p:ext uri="{BB962C8B-B14F-4D97-AF65-F5344CB8AC3E}">
        <p14:creationId xmlns:p14="http://schemas.microsoft.com/office/powerpoint/2010/main" val="3069290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Abstract:</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This study uses thermal imaging for concealed pistol detection, leveraging Vision Transformer for classification and YOLOv8 for localization. Background subtraction improves accuracy, achieving 97.75% classification accuracy and 98.84% mean average precision, outperforming existing methods.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8407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Pistols can be hidden under clothing, making it hard for conventional visual inspection systems to detect them. This is especially true in scenarios where individuals may attempt to carry weapons in public places or secure environments like airports. But in this case, thermal cameras are more efficient than normal cameras, because normal cameras cannot detect concealed pistols, but the thermal cameras can detect concealed pistols inside the cloths.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0015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Related Work:</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lnSpcReduction="10000"/>
          </a:bodyPr>
          <a:lstStyle/>
          <a:p>
            <a:r>
              <a:rPr lang="en-IN" sz="2000" dirty="0">
                <a:latin typeface="Times New Roman" panose="02020603050405020304" pitchFamily="18" charset="0"/>
                <a:cs typeface="Times New Roman" panose="02020603050405020304" pitchFamily="18" charset="0"/>
              </a:rPr>
              <a:t>Doan, T.S., Nguyen, T.K.T., Vo, </a:t>
            </a:r>
            <a:r>
              <a:rPr lang="en-IN" sz="2000" dirty="0" err="1">
                <a:latin typeface="Times New Roman" panose="02020603050405020304" pitchFamily="18" charset="0"/>
                <a:cs typeface="Times New Roman" panose="02020603050405020304" pitchFamily="18" charset="0"/>
              </a:rPr>
              <a:t>T.A.:Weapon</a:t>
            </a:r>
            <a:r>
              <a:rPr lang="en-IN" sz="2000" dirty="0">
                <a:latin typeface="Times New Roman" panose="02020603050405020304" pitchFamily="18" charset="0"/>
                <a:cs typeface="Times New Roman" panose="02020603050405020304" pitchFamily="18" charset="0"/>
              </a:rPr>
              <a:t> detection with yolo model version 5, 7, 8 (2023)</a:t>
            </a:r>
          </a:p>
          <a:p>
            <a:r>
              <a:rPr lang="en-US" sz="2000" dirty="0">
                <a:latin typeface="Times New Roman" panose="02020603050405020304" pitchFamily="18" charset="0"/>
                <a:cs typeface="Times New Roman" panose="02020603050405020304" pitchFamily="18" charset="0"/>
              </a:rPr>
              <a:t>Jiang, Z., Zhao, L., Li, S., </a:t>
            </a:r>
            <a:r>
              <a:rPr lang="en-US" sz="2000" dirty="0" err="1">
                <a:latin typeface="Times New Roman" panose="02020603050405020304" pitchFamily="18" charset="0"/>
                <a:cs typeface="Times New Roman" panose="02020603050405020304" pitchFamily="18" charset="0"/>
              </a:rPr>
              <a:t>Jia</a:t>
            </a:r>
            <a:r>
              <a:rPr lang="en-US" sz="2000" dirty="0">
                <a:latin typeface="Times New Roman" panose="02020603050405020304" pitchFamily="18" charset="0"/>
                <a:cs typeface="Times New Roman" panose="02020603050405020304" pitchFamily="18" charset="0"/>
              </a:rPr>
              <a:t>, Y.: Real-time object detection method based on </a:t>
            </a:r>
            <a:r>
              <a:rPr lang="en-IN" sz="2000" dirty="0">
                <a:latin typeface="Times New Roman" panose="02020603050405020304" pitchFamily="18" charset="0"/>
                <a:cs typeface="Times New Roman" panose="02020603050405020304" pitchFamily="18" charset="0"/>
              </a:rPr>
              <a:t>improved yolov4-tiny. </a:t>
            </a:r>
            <a:r>
              <a:rPr lang="en-IN" sz="2000" dirty="0" err="1">
                <a:latin typeface="Times New Roman" panose="02020603050405020304" pitchFamily="18" charset="0"/>
                <a:cs typeface="Times New Roman" panose="02020603050405020304" pitchFamily="18" charset="0"/>
              </a:rPr>
              <a:t>arXiv</a:t>
            </a:r>
            <a:r>
              <a:rPr lang="en-IN" sz="2000" dirty="0">
                <a:latin typeface="Times New Roman" panose="02020603050405020304" pitchFamily="18" charset="0"/>
                <a:cs typeface="Times New Roman" panose="02020603050405020304" pitchFamily="18" charset="0"/>
              </a:rPr>
              <a:t> preprint arXiv:2011.04244 (2020)</a:t>
            </a:r>
          </a:p>
          <a:p>
            <a:r>
              <a:rPr lang="en-IN" sz="2000" dirty="0" err="1">
                <a:latin typeface="Times New Roman" panose="02020603050405020304" pitchFamily="18" charset="0"/>
                <a:cs typeface="Times New Roman" panose="02020603050405020304" pitchFamily="18" charset="0"/>
              </a:rPr>
              <a:t>Gonz´alez</a:t>
            </a:r>
            <a:r>
              <a:rPr lang="en-IN" sz="2000" dirty="0">
                <a:latin typeface="Times New Roman" panose="02020603050405020304" pitchFamily="18" charset="0"/>
                <a:cs typeface="Times New Roman" panose="02020603050405020304" pitchFamily="18" charset="0"/>
              </a:rPr>
              <a:t>, J.L.S., </a:t>
            </a:r>
            <a:r>
              <a:rPr lang="en-IN" sz="2000" dirty="0" err="1">
                <a:latin typeface="Times New Roman" panose="02020603050405020304" pitchFamily="18" charset="0"/>
                <a:cs typeface="Times New Roman" panose="02020603050405020304" pitchFamily="18" charset="0"/>
              </a:rPr>
              <a:t>Zaccaro</a:t>
            </a:r>
            <a:r>
              <a:rPr lang="en-IN" sz="2000" dirty="0">
                <a:latin typeface="Times New Roman" panose="02020603050405020304" pitchFamily="18" charset="0"/>
                <a:cs typeface="Times New Roman" panose="02020603050405020304" pitchFamily="18" charset="0"/>
              </a:rPr>
              <a:t>, C., ´Alvarez-</a:t>
            </a:r>
            <a:r>
              <a:rPr lang="en-IN" sz="2000" dirty="0" err="1">
                <a:latin typeface="Times New Roman" panose="02020603050405020304" pitchFamily="18" charset="0"/>
                <a:cs typeface="Times New Roman" panose="02020603050405020304" pitchFamily="18" charset="0"/>
              </a:rPr>
              <a:t>Garc´ıa</a:t>
            </a:r>
            <a:r>
              <a:rPr lang="en-IN" sz="2000" dirty="0">
                <a:latin typeface="Times New Roman" panose="02020603050405020304" pitchFamily="18" charset="0"/>
                <a:cs typeface="Times New Roman" panose="02020603050405020304" pitchFamily="18" charset="0"/>
              </a:rPr>
              <a:t>, J.A., </a:t>
            </a:r>
            <a:r>
              <a:rPr lang="en-IN" sz="2000" dirty="0" err="1">
                <a:latin typeface="Times New Roman" panose="02020603050405020304" pitchFamily="18" charset="0"/>
                <a:cs typeface="Times New Roman" panose="02020603050405020304" pitchFamily="18" charset="0"/>
              </a:rPr>
              <a:t>Morillo</a:t>
            </a:r>
            <a:r>
              <a:rPr lang="en-IN" sz="2000" dirty="0">
                <a:latin typeface="Times New Roman" panose="02020603050405020304" pitchFamily="18" charset="0"/>
                <a:cs typeface="Times New Roman" panose="02020603050405020304" pitchFamily="18" charset="0"/>
              </a:rPr>
              <a:t>, L.M.S., </a:t>
            </a:r>
            <a:r>
              <a:rPr lang="en-IN" sz="2000" dirty="0" err="1">
                <a:latin typeface="Times New Roman" panose="02020603050405020304" pitchFamily="18" charset="0"/>
                <a:cs typeface="Times New Roman" panose="02020603050405020304" pitchFamily="18" charset="0"/>
              </a:rPr>
              <a:t>Caparrini</a:t>
            </a:r>
            <a:r>
              <a:rPr lang="en-IN"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F.S.: Real-time gun detection in </a:t>
            </a:r>
            <a:r>
              <a:rPr lang="en-US" sz="2000" dirty="0" err="1">
                <a:latin typeface="Times New Roman" panose="02020603050405020304" pitchFamily="18" charset="0"/>
                <a:cs typeface="Times New Roman" panose="02020603050405020304" pitchFamily="18" charset="0"/>
              </a:rPr>
              <a:t>cctv</a:t>
            </a:r>
            <a:r>
              <a:rPr lang="en-US" sz="2000" dirty="0">
                <a:latin typeface="Times New Roman" panose="02020603050405020304" pitchFamily="18" charset="0"/>
                <a:cs typeface="Times New Roman" panose="02020603050405020304" pitchFamily="18" charset="0"/>
              </a:rPr>
              <a:t>: An open problem. Neural networks 132,</a:t>
            </a:r>
            <a:r>
              <a:rPr lang="en-IN" sz="2000" dirty="0">
                <a:latin typeface="Times New Roman" panose="02020603050405020304" pitchFamily="18" charset="0"/>
                <a:cs typeface="Times New Roman" panose="02020603050405020304" pitchFamily="18" charset="0"/>
              </a:rPr>
              <a:t>297–308 (2020)</a:t>
            </a:r>
          </a:p>
          <a:p>
            <a:r>
              <a:rPr lang="en-US" sz="2000" dirty="0" err="1">
                <a:latin typeface="Times New Roman" panose="02020603050405020304" pitchFamily="18" charset="0"/>
                <a:cs typeface="Times New Roman" panose="02020603050405020304" pitchFamily="18" charset="0"/>
              </a:rPr>
              <a:t>Veranyurt</a:t>
            </a:r>
            <a:r>
              <a:rPr lang="en-US" sz="2000" dirty="0">
                <a:latin typeface="Times New Roman" panose="02020603050405020304" pitchFamily="18" charset="0"/>
                <a:cs typeface="Times New Roman" panose="02020603050405020304" pitchFamily="18" charset="0"/>
              </a:rPr>
              <a:t>, O., Sakar, C.O.: Concealed pistol detection from thermal images with deep neural networks. Multimedia Tools and Applications 82(28), 44259–44275</a:t>
            </a:r>
            <a:r>
              <a:rPr lang="en-IN" sz="2000" dirty="0">
                <a:latin typeface="Times New Roman" panose="02020603050405020304" pitchFamily="18" charset="0"/>
                <a:cs typeface="Times New Roman" panose="02020603050405020304" pitchFamily="18" charset="0"/>
              </a:rPr>
              <a:t>(2023)</a:t>
            </a:r>
          </a:p>
          <a:p>
            <a:endParaRPr lang="en-IN" sz="2000" dirty="0"/>
          </a:p>
        </p:txBody>
      </p:sp>
    </p:spTree>
    <p:extLst>
      <p:ext uri="{BB962C8B-B14F-4D97-AF65-F5344CB8AC3E}">
        <p14:creationId xmlns:p14="http://schemas.microsoft.com/office/powerpoint/2010/main" val="15133378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282</TotalTime>
  <Words>679</Words>
  <Application>Microsoft Office PowerPoint</Application>
  <PresentationFormat>Widescreen</PresentationFormat>
  <Paragraphs>67</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Times New Roman</vt:lpstr>
      <vt:lpstr>Trebuchet MS</vt:lpstr>
      <vt:lpstr>Wingdings</vt:lpstr>
      <vt:lpstr>Wingdings 3</vt:lpstr>
      <vt:lpstr>Facet</vt:lpstr>
      <vt:lpstr>Thermal Image</vt:lpstr>
      <vt:lpstr>OUTLINE</vt:lpstr>
      <vt:lpstr>Thermal images</vt:lpstr>
      <vt:lpstr>Camera </vt:lpstr>
      <vt:lpstr>Concealed Pistol Detection</vt:lpstr>
      <vt:lpstr>Contents: </vt:lpstr>
      <vt:lpstr>Abstract:</vt:lpstr>
      <vt:lpstr>Introduction:</vt:lpstr>
      <vt:lpstr>Related Work:</vt:lpstr>
      <vt:lpstr>Research Background</vt:lpstr>
      <vt:lpstr>Vision Transformer</vt:lpstr>
      <vt:lpstr>YOLOV8</vt:lpstr>
      <vt:lpstr>YOLOV8 Segmentation:</vt:lpstr>
      <vt:lpstr>Proposed Architecture:</vt:lpstr>
      <vt:lpstr>Results and Discussion:</vt:lpstr>
      <vt:lpstr>Different Classification Results:</vt:lpstr>
      <vt:lpstr>Difference Between with and without background:</vt:lpstr>
      <vt:lpstr>Different Object Detection Results:</vt:lpstr>
      <vt:lpstr>Final Results: </vt:lpstr>
      <vt:lpstr>Summary:</vt:lpstr>
      <vt:lpstr>Future of thermal image</vt:lpstr>
      <vt:lpstr>Discussion and doubts…..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Camera positioning and Image analysis</dc:title>
  <dc:creator>Shuvendu Rana</dc:creator>
  <cp:lastModifiedBy>usha kumari</cp:lastModifiedBy>
  <cp:revision>33</cp:revision>
  <dcterms:created xsi:type="dcterms:W3CDTF">2024-12-10T16:39:34Z</dcterms:created>
  <dcterms:modified xsi:type="dcterms:W3CDTF">2025-01-09T06:54:42Z</dcterms:modified>
</cp:coreProperties>
</file>

<file path=docProps/thumbnail.jpeg>
</file>